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 Vietnam" charset="1" panose="00000500000000000000"/>
      <p:regular r:id="rId10"/>
    </p:embeddedFont>
    <p:embeddedFont>
      <p:font typeface="Be Vietnam Italics" charset="1" panose="00000500000000000000"/>
      <p:regular r:id="rId11"/>
    </p:embeddedFont>
    <p:embeddedFont>
      <p:font typeface="Be Vietnam Thin" charset="1" panose="00000200000000000000"/>
      <p:regular r:id="rId12"/>
    </p:embeddedFont>
    <p:embeddedFont>
      <p:font typeface="Be Vietnam Thin Italics" charset="1" panose="00000300000000000000"/>
      <p:regular r:id="rId13"/>
    </p:embeddedFont>
    <p:embeddedFont>
      <p:font typeface="Be Vietnam Medium" charset="1" panose="00000600000000000000"/>
      <p:regular r:id="rId14"/>
    </p:embeddedFont>
    <p:embeddedFont>
      <p:font typeface="Be Vietnam Medium Italics" charset="1" panose="00000600000000000000"/>
      <p:regular r:id="rId15"/>
    </p:embeddedFont>
    <p:embeddedFont>
      <p:font typeface="Be Vietnam Ultra-Bold" charset="1" panose="00000900000000000000"/>
      <p:regular r:id="rId16"/>
    </p:embeddedFont>
    <p:embeddedFont>
      <p:font typeface="Be Vietnam Ultra-Bold Italics" charset="1" panose="000009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59" Target="slides/slide24.xml" Type="http://schemas.openxmlformats.org/officeDocument/2006/relationships/slide"/><Relationship Id="rId6" Target="fonts/font6.fntdata" Type="http://schemas.openxmlformats.org/officeDocument/2006/relationships/font"/><Relationship Id="rId60" Target="slides/slide25.xml" Type="http://schemas.openxmlformats.org/officeDocument/2006/relationships/slide"/><Relationship Id="rId61" Target="slides/slide2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ED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95976" y="1501052"/>
            <a:ext cx="2368193" cy="1673523"/>
          </a:xfrm>
          <a:custGeom>
            <a:avLst/>
            <a:gdLst/>
            <a:ahLst/>
            <a:cxnLst/>
            <a:rect r="r" b="b" t="t" l="l"/>
            <a:pathLst>
              <a:path h="1673523" w="2368193">
                <a:moveTo>
                  <a:pt x="0" y="0"/>
                </a:moveTo>
                <a:lnTo>
                  <a:pt x="2368193" y="0"/>
                </a:lnTo>
                <a:lnTo>
                  <a:pt x="2368193" y="1673523"/>
                </a:lnTo>
                <a:lnTo>
                  <a:pt x="0" y="1673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13789" y="1733928"/>
            <a:ext cx="1486900" cy="1207771"/>
          </a:xfrm>
          <a:custGeom>
            <a:avLst/>
            <a:gdLst/>
            <a:ahLst/>
            <a:cxnLst/>
            <a:rect r="r" b="b" t="t" l="l"/>
            <a:pathLst>
              <a:path h="1207771" w="1486900">
                <a:moveTo>
                  <a:pt x="0" y="0"/>
                </a:moveTo>
                <a:lnTo>
                  <a:pt x="1486900" y="0"/>
                </a:lnTo>
                <a:lnTo>
                  <a:pt x="1486900" y="1207771"/>
                </a:lnTo>
                <a:lnTo>
                  <a:pt x="0" y="1207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7017" y="4290920"/>
            <a:ext cx="16232283" cy="161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5"/>
              </a:lnSpc>
              <a:spcBef>
                <a:spcPct val="0"/>
              </a:spcBef>
            </a:pPr>
            <a:r>
              <a:rPr lang="en-US" sz="4689">
                <a:solidFill>
                  <a:srgbClr val="000000"/>
                </a:solidFill>
                <a:latin typeface="Montserrat Bold"/>
              </a:rPr>
              <a:t>ChainSniper: A Machine Learning Approach for Auditing Cross-Chain Smart Contracts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90814" y="6472555"/>
            <a:ext cx="4906373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Tuan-Dung Tran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Kiet Anh Vo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Phan The Duy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Nguyen Tan Cam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"/>
              </a:rPr>
              <a:t>Van-Hau Pham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2249" y="380109"/>
            <a:ext cx="8417880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ICIIT 2024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The 2024 9th International Conference on Intelligent Information Technology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Ho Chi Minh City, Viet Nam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13630" y="521335"/>
            <a:ext cx="7101078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Vietnam National University - HCMC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Bold"/>
              </a:rPr>
              <a:t>University of Information Technology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7250" y="1657232"/>
            <a:ext cx="14693500" cy="8185652"/>
          </a:xfrm>
          <a:custGeom>
            <a:avLst/>
            <a:gdLst/>
            <a:ahLst/>
            <a:cxnLst/>
            <a:rect r="r" b="b" t="t" l="l"/>
            <a:pathLst>
              <a:path h="8185652" w="14693500">
                <a:moveTo>
                  <a:pt x="0" y="0"/>
                </a:moveTo>
                <a:lnTo>
                  <a:pt x="14693500" y="0"/>
                </a:lnTo>
                <a:lnTo>
                  <a:pt x="14693500" y="8185652"/>
                </a:lnTo>
                <a:lnTo>
                  <a:pt x="0" y="8185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26064" y="570547"/>
            <a:ext cx="9277588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e Vietnam Medium"/>
              </a:rPr>
              <a:t>The overflow/underflow attack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2014" y="1660959"/>
            <a:ext cx="12603973" cy="8361809"/>
          </a:xfrm>
          <a:custGeom>
            <a:avLst/>
            <a:gdLst/>
            <a:ahLst/>
            <a:cxnLst/>
            <a:rect r="r" b="b" t="t" l="l"/>
            <a:pathLst>
              <a:path h="8361809" w="12603973">
                <a:moveTo>
                  <a:pt x="0" y="0"/>
                </a:moveTo>
                <a:lnTo>
                  <a:pt x="12603972" y="0"/>
                </a:lnTo>
                <a:lnTo>
                  <a:pt x="12603972" y="8361809"/>
                </a:lnTo>
                <a:lnTo>
                  <a:pt x="0" y="8361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1221" y="570547"/>
            <a:ext cx="6767275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e Vietnam Medium"/>
              </a:rPr>
              <a:t>The Reentrancy attack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6433" y="1391602"/>
            <a:ext cx="11895134" cy="8658363"/>
          </a:xfrm>
          <a:custGeom>
            <a:avLst/>
            <a:gdLst/>
            <a:ahLst/>
            <a:cxnLst/>
            <a:rect r="r" b="b" t="t" l="l"/>
            <a:pathLst>
              <a:path h="8658363" w="11895134">
                <a:moveTo>
                  <a:pt x="0" y="0"/>
                </a:moveTo>
                <a:lnTo>
                  <a:pt x="11895134" y="0"/>
                </a:lnTo>
                <a:lnTo>
                  <a:pt x="11895134" y="8658363"/>
                </a:lnTo>
                <a:lnTo>
                  <a:pt x="0" y="8658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1705" y="570547"/>
            <a:ext cx="1234630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e Vietnam Medium"/>
              </a:rPr>
              <a:t>The Unprotected Ether Withdrawal attack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9554" y="1221885"/>
            <a:ext cx="10908891" cy="8567289"/>
          </a:xfrm>
          <a:custGeom>
            <a:avLst/>
            <a:gdLst/>
            <a:ahLst/>
            <a:cxnLst/>
            <a:rect r="r" b="b" t="t" l="l"/>
            <a:pathLst>
              <a:path h="8567289" w="10908891">
                <a:moveTo>
                  <a:pt x="0" y="0"/>
                </a:moveTo>
                <a:lnTo>
                  <a:pt x="10908892" y="0"/>
                </a:lnTo>
                <a:lnTo>
                  <a:pt x="10908892" y="8567289"/>
                </a:lnTo>
                <a:lnTo>
                  <a:pt x="0" y="8567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5529" y="335425"/>
            <a:ext cx="3204025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5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Dataset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4549" y="0"/>
            <a:ext cx="18382549" cy="10287000"/>
          </a:xfrm>
          <a:prstGeom prst="rect">
            <a:avLst/>
          </a:prstGeom>
          <a:solidFill>
            <a:srgbClr val="D8EDE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410075" y="4429889"/>
            <a:ext cx="8369542" cy="102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30"/>
              </a:lnSpc>
              <a:spcBef>
                <a:spcPct val="0"/>
              </a:spcBef>
            </a:pPr>
            <a:r>
              <a:rPr lang="en-US" sz="5950">
                <a:solidFill>
                  <a:srgbClr val="000000"/>
                </a:solidFill>
                <a:latin typeface="Be Vietnam Thin"/>
              </a:rPr>
              <a:t>Implementation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0075" y="5797888"/>
            <a:ext cx="8369542" cy="56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Be Vietnam Thin"/>
              </a:rPr>
              <a:t>Section 03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29266" y="2348230"/>
            <a:ext cx="12829468" cy="7511991"/>
          </a:xfrm>
          <a:custGeom>
            <a:avLst/>
            <a:gdLst/>
            <a:ahLst/>
            <a:cxnLst/>
            <a:rect r="r" b="b" t="t" l="l"/>
            <a:pathLst>
              <a:path h="7511991" w="12829468">
                <a:moveTo>
                  <a:pt x="0" y="0"/>
                </a:moveTo>
                <a:lnTo>
                  <a:pt x="12829468" y="0"/>
                </a:lnTo>
                <a:lnTo>
                  <a:pt x="12829468" y="7511991"/>
                </a:lnTo>
                <a:lnTo>
                  <a:pt x="0" y="75119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198" y="537845"/>
            <a:ext cx="16582102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5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Comparative Analysis - Performance of Machine </a:t>
            </a:r>
            <a:r>
              <a:rPr lang="en-US" sz="5225">
                <a:solidFill>
                  <a:srgbClr val="000000"/>
                </a:solidFill>
                <a:latin typeface="Montserrat Ultra-Bold"/>
              </a:rPr>
              <a:t>Learning Models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582" y="2517439"/>
            <a:ext cx="18288000" cy="5252122"/>
          </a:xfrm>
          <a:custGeom>
            <a:avLst/>
            <a:gdLst/>
            <a:ahLst/>
            <a:cxnLst/>
            <a:rect r="r" b="b" t="t" l="l"/>
            <a:pathLst>
              <a:path h="5252122" w="18288000">
                <a:moveTo>
                  <a:pt x="0" y="0"/>
                </a:moveTo>
                <a:lnTo>
                  <a:pt x="18288000" y="0"/>
                </a:lnTo>
                <a:lnTo>
                  <a:pt x="18288000" y="5252122"/>
                </a:lnTo>
                <a:lnTo>
                  <a:pt x="0" y="5252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8" t="0" r="-172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198" y="537845"/>
            <a:ext cx="17016769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5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Time Performance of Machine </a:t>
            </a:r>
            <a:r>
              <a:rPr lang="en-US" sz="5225">
                <a:solidFill>
                  <a:srgbClr val="000000"/>
                </a:solidFill>
                <a:latin typeface="Montserrat Ultra-Bold"/>
              </a:rPr>
              <a:t>Learning Models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4549" y="0"/>
            <a:ext cx="18382549" cy="10287000"/>
          </a:xfrm>
          <a:prstGeom prst="rect">
            <a:avLst/>
          </a:prstGeom>
          <a:solidFill>
            <a:srgbClr val="D8EDE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410075" y="4429889"/>
            <a:ext cx="8369542" cy="102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30"/>
              </a:lnSpc>
              <a:spcBef>
                <a:spcPct val="0"/>
              </a:spcBef>
            </a:pPr>
            <a:r>
              <a:rPr lang="en-US" sz="5950">
                <a:solidFill>
                  <a:srgbClr val="000000"/>
                </a:solidFill>
                <a:latin typeface="Be Vietnam Thin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0075" y="5797888"/>
            <a:ext cx="8369542" cy="56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Be Vietnam Thin"/>
              </a:rPr>
              <a:t>Section 04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4033" y="537845"/>
            <a:ext cx="15833509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4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076542"/>
            <a:ext cx="18288000" cy="674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Montserrat"/>
              </a:rPr>
              <a:t>Proposed a novel system called ChainSniper for logging, scanning, and monitoring smart contracts.</a:t>
            </a:r>
          </a:p>
          <a:p>
            <a:pPr>
              <a:lnSpc>
                <a:spcPts val="6719"/>
              </a:lnSpc>
            </a:pPr>
          </a:p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Montserrat"/>
              </a:rPr>
              <a:t>Created a dataset named CrossChainSentinel containing 300 labeled smart contract samples.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Montserrat"/>
              </a:rPr>
              <a:t> </a:t>
            </a:r>
          </a:p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Montserrat"/>
              </a:rPr>
              <a:t>Developed and evaluated various machine learning models to accurately detect malicious smart contracts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4033" y="537845"/>
            <a:ext cx="15833509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4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Future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076542"/>
            <a:ext cx="18288000" cy="674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Montserrat"/>
              </a:rPr>
              <a:t>Enlarge CrossChainSentinel dataset to improve model generalization.</a:t>
            </a:r>
          </a:p>
          <a:p>
            <a:pPr>
              <a:lnSpc>
                <a:spcPts val="6719"/>
              </a:lnSpc>
            </a:pPr>
          </a:p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Montserrat"/>
              </a:rPr>
              <a:t>Explore advanced architectures like Transformers and transfer learning for better vulnerability identification.</a:t>
            </a:r>
          </a:p>
          <a:p>
            <a:pPr>
              <a:lnSpc>
                <a:spcPts val="6719"/>
              </a:lnSpc>
            </a:pPr>
          </a:p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Montserrat"/>
              </a:rPr>
              <a:t>Iteratively upgrade ChainSniper for fully automated pre-deployment detection of smart contract weaknesses.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3540"/>
            <a:ext cx="11614570" cy="86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05"/>
              </a:lnSpc>
              <a:spcBef>
                <a:spcPct val="0"/>
              </a:spcBef>
            </a:pPr>
            <a:r>
              <a:rPr lang="en-US" sz="5075">
                <a:solidFill>
                  <a:srgbClr val="000000"/>
                </a:solidFill>
                <a:latin typeface="Montserrat Bold"/>
              </a:rPr>
              <a:t>Table of content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94628" y="4790896"/>
            <a:ext cx="678633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e Vietnam Medium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4628" y="4065091"/>
            <a:ext cx="678633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e Vietnam Medium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50103" y="4790896"/>
            <a:ext cx="678633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e Vietnam Medium"/>
              </a:rPr>
              <a:t>Proposed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50103" y="4065091"/>
            <a:ext cx="678633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e Vietnam Medium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4628" y="7478852"/>
            <a:ext cx="678633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e Vietnam Medium"/>
              </a:rPr>
              <a:t>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4628" y="6753047"/>
            <a:ext cx="678633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e Vietnam Medium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50103" y="7478852"/>
            <a:ext cx="678633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e Vietnam Medium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50103" y="6753047"/>
            <a:ext cx="678633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Be Vietnam Medium"/>
              </a:rPr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4549" y="0"/>
            <a:ext cx="18382549" cy="10287000"/>
          </a:xfrm>
          <a:prstGeom prst="rect">
            <a:avLst/>
          </a:prstGeom>
          <a:solidFill>
            <a:srgbClr val="D8EDE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410075" y="4429889"/>
            <a:ext cx="8369542" cy="102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30"/>
              </a:lnSpc>
              <a:spcBef>
                <a:spcPct val="0"/>
              </a:spcBef>
            </a:pPr>
            <a:r>
              <a:rPr lang="en-US" sz="5950">
                <a:solidFill>
                  <a:srgbClr val="000000"/>
                </a:solidFill>
                <a:latin typeface="Be Vietnam Thin"/>
              </a:rPr>
              <a:t>References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4557" y="1736531"/>
            <a:ext cx="17378886" cy="790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[1] P. Patel and H. Patel, “Achieving a secure cloud storage mechanism using blockchain technology,” p. 130–142, 2023. [Online]. Available: http://dx.doi.org/10.7763/IJCTE.2023.V15.1342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[2] M. Kumarathunga, R. N. Calheiros, and A. Ginige, “Sustainable microfinance outreach for farmers with blockchain cryptocurrency and smart contracts,” p. 9–14, 2022. [Online]. Available: http://dx.doi.org/10. 7763/IJCTE.2022.V14.1304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[3] T. Xie, J. Zhang, Z. Cheng, F. Zhang, Y. Zhang, Y. Jia, D. Boneh, and D. Song, “zkbridge: Trustless cross-chain bridges made practical,” in Proceedings of the 2022 ACM SIGSAC Conference on Computer and Communications Security, 2022, pp. 3003–3017.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[4] P. Han, Z. Yan, W. Ding, S. Fei, and Z. Wan, “A survey on cross-chain technologies,” Distributed Ledger Technologies: Research and Practice, vol. 2, no. 2, pp. 1–30, 2023.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[5] Y. Hei, D. Li, C. Zhang, J. Liu, Y. Liu, and Q. Wu, “Practical agentchain: A compatible cross-chain exchange system,” Future Generation Computer Systems, vol. 130, pp. 207–218, 2022.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[6] R. Lan, G. Upadhyaya, S. Tse, and M. Zamani, “Horizon: A gasefficient, trustless bridge for cross-chain transactions,” arXiv preprint arXiv:2101.06000, 2021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[7] K. Qin and A. Gervais, “An overview of blockchain scalability, interoperability and sustainability,” Hochschule Luzern Imperial College London Liquidity Network, pp. 1–15, 2018.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4033" y="537845"/>
            <a:ext cx="15833509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4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References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4557" y="1376680"/>
            <a:ext cx="17378886" cy="8668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[8] T. Hardjono, “Blockchain gateways, bridges and delegated hash-locks,” arXiv preprint arXiv:2102.03933, 2021.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[9] A. Singh, K. Click, R. M. Parizi, Q. Zhang, A. Dehghantanha, and K.-K. R. Choo, “Sidechain technologies in blockchain networks: An examination and state-of-the-art review,” Journal of Network and Computer Applications, vol. 149, p. 102471, 2020.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[10] M. H. Miraz and D. C. Donald, “Atomic cross-chain swaps: development, trajectory and potential of non-monetary digital token swap facilities,” arXiv preprint arXiv:1902.04471, 2019. Proceedings 6. Springer, 2017, pp. 164–186. [14] S. Wang, Y. Yuan, X. Wang, J. Li, R. Qin, and F.-Y. Wang, “An overview of smart contract: architecture, applications, and future trends,” in 2018 IEEE Intelligent Vehicles Symposium (IV). IEEE, 2018, pp. 108–113.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11] J. Zhang, J. Gao, Y. Li, Z. Chen, Z. Guan, and Z. Chen, “Xscope: Hunting for cross-chain bridge attacks,” in Proceedings of the 37th IEEE/ACM International Conference on Automated Software Engineering, 2022, pp. 1–4.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[12] S. Sayeed, H. Marco-Gisbert, and T. Caira, “Smart contract: Attacks and protections,” IEEE Access, vol. 8, pp. 24 416–24 427, 2020.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[13] N. Atzei, M. Bartoletti, and T. Cimoli, “A survey of attacks on ethereum smart contracts (sok),” in Principles of Security and Trust: 6th International Conference, POST 2017, Held as Part of the European Joint Conferences on Theory and Practice of Software, ETAPS 2017, Uppsala, Sweden, April 22-29, 2017, Proceedings 6. Springer, 2017, pp. 164–186.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4033" y="537845"/>
            <a:ext cx="15833509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4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References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4557" y="1736531"/>
            <a:ext cx="17378886" cy="8396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[14] S. Wang, Y. Yuan, X. Wang, J. Li, R. Qin, and F.-Y. Wang, “An overview of smart contract: architecture, applications, and future trends,” in 2018 IEEE Intelligent Vehicles Symposium (IV). IEEE, 2018, pp. 108–113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[15] T. H.-D. Huang, “Hunting the ethereum smart contract: Color-inspired inspection of potential attacks,” arXiv preprint arXiv:1807.01868, 2018.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[16] L. Zhang, W. Chen, W. Wang, Z. Jin, C. Zhao, Z. Cai, and H. Chen, “Cbgru: A detection method of smart contract vulnerability based on a hybrid model,” Sensors, vol. 22, no. 9, p. 3577, 2022.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[17] E. Lai and W. Luo, “Static analysis of integer overflow of smart contracts in ethereum,” in Proceedings of the 2020 4th International Conference on Cryptography, Security and Privacy, 2020, pp. 110–115.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[18] M. Staderini, C. Palli, and A. Bondavalli, “Classification of ethereum vulnerabilities and their propagations,” in 2020 Second International Conference on Blockchain Computing and Applications (BCCA). IEEE, 2020, pp. 44– 51.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[19] H. Mao, T. Nie, H. Sun, D. Shen, and G. Yu, “A survey on cross-chain technology: Challenges, development, and prospect,” IEEE Access, 2022.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[20] M. Rodler, W. Li, G. O. Karame, and L. Davi, “Sereum: Protecting existing smart contracts against re-entrancy attacks,” arXiv preprint arXiv:1812.05934, 2018.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4033" y="537845"/>
            <a:ext cx="15833509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4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References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3360" y="1628572"/>
            <a:ext cx="17561279" cy="835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[21] P. Praitheeshan, L. Pan, J. Yu, J. Liu, and R. Doss, “Security analysis methods on ethereum smart contract vulnerabilities: a survey,” arXiv preprint arXiv:1908.08605, 2019.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[22] S. S. Kushwaha, S. Joshi, D. Singh, M. Kaur, and H.-N. Lee, “Systematic review of security vulnerabilities in ethereum blockchain smart contract,” IEEE Access, vol. 10, pp. 6605–6621, 2022.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[23] J.-W. Liao, T.-T. Tsai, C.-K. He, and C.-W. Tien, “Soliaudit: Smart contract vulnerability assessment based on machine learning and fuzz testing,” in 2019 Sixth International Conference on Internet of Things: Systems, Management and Security (IOTSMS). IEEE, 2019, pp. 458–465.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[24] S. Badillo, B. Banfai, F. Birzele, I. I. Davydov, L. Hutchinson, T. KamThong, J. Siebourg-Polster, B. Steiert, and J. D. Zhang, “An introduction to machine learning,” Clinical pharmacology &amp; therapeutics, vol. 107, no. 4, pp. 871–885, 2020.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[25] M. Krichen, “Strengthening the security of smart contracts through the power of artificial intelligence,” Computers, vol. 12, no. 5, p. 107, 2023.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[26] Y. Xu, G. Hu, L. You, and C. Cao, “A novel machine learning-based analysis model for smart contract vulnerability,” Security and Communication Networks, vol. 2021, pp. 1–12, 2021.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4033" y="537845"/>
            <a:ext cx="15833509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4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References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3360" y="1628572"/>
            <a:ext cx="17561279" cy="835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[27] T. Haugum, B. Hoff, M. Alsadi, and J. Li, “Security and privacy challenges in blockchain interoperability-a multivocal literature review,” in Proceedings of the 26th International Conference on Evaluation and Assessment in Software Engineering, 2022, pp. 347–356.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[28] D. He, Z. Deng, Y. Zhang, S. Chan, Y. Cheng, and N. Guizani, “Smart contract vulnerability analysis and security audit,” IEEE Network, vol. 34, no. 5, pp. 276–282, 2020.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[29] W. Deng, H. Wei, T. Huang, C. Cao, Y. Peng, and X. Hu, “Smart contract vulnerability detection based on deep learning and multimodal decision fusion,” Sensors, vol. 23, no. 16, p. 7246, 2023.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[30] J. Huang, K. Zhou, A. Xiong, and D. Li, “Smart contract vulnerability detection model based on multi-task learning,” Sensors, vol. 22, no. 5, p. 1829, 2022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[31] B. Jiang, Y. Liu, and W. K. Chan, “Contractfuzzer: Fuzzing smart contracts for vulnerability detection,” in Proceedings of the 33rd ACM/IEEE International Conference on Automated Software Engineering, 2018, pp. 259–269.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"/>
              </a:rPr>
              <a:t>[32] R. M. Parizi, A. Dehghantanha, K.-K. R. Choo, and A. Singh, “Empirical vulnerability analysis of automated smart contracts security testing on blockchains,” arXiv preprint arXiv:1809.02702, 2018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4033" y="537845"/>
            <a:ext cx="15833509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4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References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8062" y="424871"/>
            <a:ext cx="17291875" cy="9437258"/>
            <a:chOff x="0" y="0"/>
            <a:chExt cx="23055833" cy="125830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2694" r="0" b="22694"/>
            <a:stretch>
              <a:fillRect/>
            </a:stretch>
          </p:blipFill>
          <p:spPr>
            <a:xfrm flipH="false" flipV="false">
              <a:off x="0" y="0"/>
              <a:ext cx="23055833" cy="12583011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4012328" y="4626927"/>
            <a:ext cx="10263345" cy="928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30"/>
              </a:lnSpc>
              <a:spcBef>
                <a:spcPct val="0"/>
              </a:spcBef>
            </a:pPr>
            <a:r>
              <a:rPr lang="en-US" sz="5450">
                <a:solidFill>
                  <a:srgbClr val="000000"/>
                </a:solidFill>
                <a:latin typeface="Be Vietnam Ultra-Bold"/>
              </a:rPr>
              <a:t>Thank you for listening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4549" y="0"/>
            <a:ext cx="18382549" cy="10287000"/>
          </a:xfrm>
          <a:prstGeom prst="rect">
            <a:avLst/>
          </a:prstGeom>
          <a:solidFill>
            <a:srgbClr val="D8EDE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410075" y="4429889"/>
            <a:ext cx="8369542" cy="102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30"/>
              </a:lnSpc>
              <a:spcBef>
                <a:spcPct val="0"/>
              </a:spcBef>
            </a:pPr>
            <a:r>
              <a:rPr lang="en-US" sz="5950">
                <a:solidFill>
                  <a:srgbClr val="000000"/>
                </a:solidFill>
                <a:latin typeface="Be Vietnam Thin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0075" y="5797888"/>
            <a:ext cx="8369542" cy="56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Be Vietnam Thin"/>
              </a:rPr>
              <a:t>Section 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35369" y="1424305"/>
            <a:ext cx="9017262" cy="8273338"/>
          </a:xfrm>
          <a:custGeom>
            <a:avLst/>
            <a:gdLst/>
            <a:ahLst/>
            <a:cxnLst/>
            <a:rect r="r" b="b" t="t" l="l"/>
            <a:pathLst>
              <a:path h="8273338" w="9017262">
                <a:moveTo>
                  <a:pt x="0" y="0"/>
                </a:moveTo>
                <a:lnTo>
                  <a:pt x="9017262" y="0"/>
                </a:lnTo>
                <a:lnTo>
                  <a:pt x="9017262" y="8273338"/>
                </a:lnTo>
                <a:lnTo>
                  <a:pt x="0" y="827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37845"/>
            <a:ext cx="12332027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4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SideChain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8611" y="1424305"/>
            <a:ext cx="13130778" cy="8426444"/>
          </a:xfrm>
          <a:custGeom>
            <a:avLst/>
            <a:gdLst/>
            <a:ahLst/>
            <a:cxnLst/>
            <a:rect r="r" b="b" t="t" l="l"/>
            <a:pathLst>
              <a:path h="8426444" w="13130778">
                <a:moveTo>
                  <a:pt x="0" y="0"/>
                </a:moveTo>
                <a:lnTo>
                  <a:pt x="13130778" y="0"/>
                </a:lnTo>
                <a:lnTo>
                  <a:pt x="13130778" y="8426444"/>
                </a:lnTo>
                <a:lnTo>
                  <a:pt x="0" y="8426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37845"/>
            <a:ext cx="15833509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4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Vulnerability in SideChain Smart Contract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4033" y="537845"/>
            <a:ext cx="15833509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4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Solution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076542"/>
            <a:ext cx="18288000" cy="6745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Montserrat"/>
              </a:rPr>
              <a:t>Create the ChainSniper system for logging, scanning, and monitoring</a:t>
            </a:r>
          </a:p>
          <a:p>
            <a:pPr>
              <a:lnSpc>
                <a:spcPts val="6719"/>
              </a:lnSpc>
            </a:pPr>
          </a:p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Montserrat"/>
              </a:rPr>
              <a:t>Generate the dataset CrossChainSentinel consisting of 300 manually labeled smart contract samples.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Montserrat"/>
              </a:rPr>
              <a:t> </a:t>
            </a:r>
          </a:p>
          <a:p>
            <a:pPr marL="1036320" indent="-518160" lvl="1">
              <a:lnSpc>
                <a:spcPts val="6719"/>
              </a:lnSpc>
              <a:buFont typeface="Arial"/>
              <a:buChar char="•"/>
            </a:pPr>
            <a:r>
              <a:rPr lang="en-US" sz="4800">
                <a:solidFill>
                  <a:srgbClr val="000000"/>
                </a:solidFill>
                <a:latin typeface="Montserrat"/>
              </a:rPr>
              <a:t>Implement and evaluate various machine learning models based to accurately detect malicious contracts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4549" y="0"/>
            <a:ext cx="18382549" cy="10287000"/>
          </a:xfrm>
          <a:prstGeom prst="rect">
            <a:avLst/>
          </a:prstGeom>
          <a:solidFill>
            <a:srgbClr val="D8EDE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410075" y="4429889"/>
            <a:ext cx="8369542" cy="1020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30"/>
              </a:lnSpc>
              <a:spcBef>
                <a:spcPct val="0"/>
              </a:spcBef>
            </a:pPr>
            <a:r>
              <a:rPr lang="en-US" sz="5950">
                <a:solidFill>
                  <a:srgbClr val="000000"/>
                </a:solidFill>
                <a:latin typeface="Be Vietnam Thin"/>
              </a:rPr>
              <a:t>Proposed system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0075" y="5797888"/>
            <a:ext cx="8369542" cy="56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Be Vietnam Thin"/>
              </a:rPr>
              <a:t>Section 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2011" y="167610"/>
            <a:ext cx="15323978" cy="9951779"/>
          </a:xfrm>
          <a:custGeom>
            <a:avLst/>
            <a:gdLst/>
            <a:ahLst/>
            <a:cxnLst/>
            <a:rect r="r" b="b" t="t" l="l"/>
            <a:pathLst>
              <a:path h="9951779" w="15323978">
                <a:moveTo>
                  <a:pt x="0" y="0"/>
                </a:moveTo>
                <a:lnTo>
                  <a:pt x="15323978" y="0"/>
                </a:lnTo>
                <a:lnTo>
                  <a:pt x="15323978" y="9951780"/>
                </a:lnTo>
                <a:lnTo>
                  <a:pt x="0" y="995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4255" y="537845"/>
            <a:ext cx="7091878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5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Overview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7416" y="1028700"/>
            <a:ext cx="14853168" cy="9258300"/>
          </a:xfrm>
          <a:custGeom>
            <a:avLst/>
            <a:gdLst/>
            <a:ahLst/>
            <a:cxnLst/>
            <a:rect r="r" b="b" t="t" l="l"/>
            <a:pathLst>
              <a:path h="9258300" w="14853168">
                <a:moveTo>
                  <a:pt x="0" y="0"/>
                </a:moveTo>
                <a:lnTo>
                  <a:pt x="14853168" y="0"/>
                </a:lnTo>
                <a:lnTo>
                  <a:pt x="1485316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811" y="142240"/>
            <a:ext cx="11486842" cy="88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15"/>
              </a:lnSpc>
              <a:spcBef>
                <a:spcPct val="0"/>
              </a:spcBef>
            </a:pPr>
            <a:r>
              <a:rPr lang="en-US" sz="5225">
                <a:solidFill>
                  <a:srgbClr val="000000"/>
                </a:solidFill>
                <a:latin typeface="Montserrat Ultra-Bold"/>
              </a:rPr>
              <a:t>Step in transfer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DAF9EMOPf8o</dc:identifier>
  <dcterms:modified xsi:type="dcterms:W3CDTF">2011-08-01T06:04:30Z</dcterms:modified>
  <cp:revision>1</cp:revision>
  <dc:title>ICIIT2024_Kiet</dc:title>
</cp:coreProperties>
</file>